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KoPubWorld돋움체_Pro Bold" panose="00000800000000000000" pitchFamily="50" charset="-127"/>
      <p:bold r:id="rId20"/>
    </p:embeddedFont>
    <p:embeddedFont>
      <p:font typeface="KoPubWorld돋움체_Pro Light" panose="00000300000000000000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055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Puppeteer</a:t>
            </a:r>
            <a:r>
              <a:rPr lang="ko-KR" altLang="en-US"/>
              <a:t>이라는 라이브러리를 사용할 것이다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65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시연 진행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796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크롤링은 인터넷 서비스의 핵심 기능 중 하나인 </a:t>
            </a:r>
            <a:r>
              <a:rPr lang="en-US" altLang="ko-KR"/>
              <a:t>“</a:t>
            </a:r>
            <a:r>
              <a:rPr lang="ko-KR" altLang="en-US"/>
              <a:t>검색서비스</a:t>
            </a:r>
            <a:r>
              <a:rPr lang="en-US" altLang="ko-KR"/>
              <a:t>＂</a:t>
            </a:r>
            <a:r>
              <a:rPr lang="ko-KR" altLang="en-US"/>
              <a:t>에서 쓰이는 대표적인 기술이며</a:t>
            </a:r>
            <a:r>
              <a:rPr lang="en-US" altLang="ko-KR"/>
              <a:t>, </a:t>
            </a:r>
            <a:r>
              <a:rPr lang="ko-KR" altLang="en-US"/>
              <a:t>전자상거래상에서의 가격 비교</a:t>
            </a:r>
            <a:r>
              <a:rPr lang="en-US" altLang="ko-KR"/>
              <a:t>, </a:t>
            </a:r>
            <a:r>
              <a:rPr lang="ko-KR" altLang="en-US"/>
              <a:t>정보보호 서비스 등 다양한 분야에서 활용되고있습니다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338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39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크롤링은 기본적으로 웹서비스와 같이 개방성을 전제로 한 서비스상에 존재하는 콘텐츠를 통신 프로토콜을 활용하여 수집하는 방식이므로</a:t>
            </a:r>
            <a:r>
              <a:rPr lang="en-US" altLang="ko-KR"/>
              <a:t>, </a:t>
            </a:r>
            <a:r>
              <a:rPr lang="ko-KR" altLang="en-US"/>
              <a:t>기술적으로는 정상적인 콘텐츠 요청과 특별히 다르지 않다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448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인터넷의 서비스 자체가 태생적으로 개방성을 전제로 하므로 접근제어의 책임이 제공자에게 달려있다</a:t>
            </a:r>
            <a:r>
              <a:rPr lang="en-US" altLang="ko-KR"/>
              <a:t>.</a:t>
            </a:r>
          </a:p>
          <a:p>
            <a:r>
              <a:rPr lang="ko-KR" altLang="en-US"/>
              <a:t>따라서 공개된 자료이더라도</a:t>
            </a:r>
            <a:r>
              <a:rPr lang="en-US" altLang="ko-KR"/>
              <a:t>, </a:t>
            </a:r>
            <a:r>
              <a:rPr lang="ko-KR" altLang="en-US"/>
              <a:t>특정한 이용자만이 접근하기를 원한다면 서비스 제공자가 이에 대한 기술적 보호조치가 필요하다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87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44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물론 권고 정도의 접근 방지 설정이기 떄문에 파일에 접근할 수 있다</a:t>
            </a:r>
            <a:r>
              <a:rPr lang="en-US" altLang="ko-KR"/>
              <a:t>.</a:t>
            </a:r>
          </a:p>
          <a:p>
            <a:r>
              <a:rPr lang="ko-KR" altLang="en-US"/>
              <a:t>하지만 상업적으로 사용하는 행위의 경우 별개의 문제이다</a:t>
            </a:r>
            <a:r>
              <a:rPr lang="en-US" altLang="ko-KR"/>
              <a:t>. </a:t>
            </a:r>
            <a:r>
              <a:rPr lang="ko-KR" altLang="en-US"/>
              <a:t>조심하자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77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953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웹 크롤러 </a:t>
            </a:r>
            <a:r>
              <a:rPr lang="en-US" altLang="ko-KR"/>
              <a:t>: </a:t>
            </a:r>
            <a:r>
              <a:rPr lang="ko-KR" altLang="en-US"/>
              <a:t>웹사이트 방문 </a:t>
            </a:r>
            <a:r>
              <a:rPr lang="en-US" altLang="ko-KR"/>
              <a:t>-&gt; </a:t>
            </a:r>
            <a:r>
              <a:rPr lang="ko-KR" altLang="en-US"/>
              <a:t>데이터 인덱싱 </a:t>
            </a:r>
            <a:r>
              <a:rPr lang="en-US" altLang="ko-KR"/>
              <a:t>-&gt; </a:t>
            </a:r>
            <a:r>
              <a:rPr lang="ko-KR" altLang="en-US"/>
              <a:t>데이터베이스 저장</a:t>
            </a:r>
            <a:endParaRPr lang="en-US" altLang="ko-KR"/>
          </a:p>
          <a:p>
            <a:r>
              <a:rPr lang="ko-KR" altLang="en-US"/>
              <a:t>저희는 데이터베이스 저장을 제외한 웹사이트 방문 </a:t>
            </a:r>
            <a:r>
              <a:rPr lang="en-US" altLang="ko-KR"/>
              <a:t>-&gt; </a:t>
            </a:r>
            <a:r>
              <a:rPr lang="ko-KR" altLang="en-US"/>
              <a:t>데이터 인덱싱</a:t>
            </a:r>
            <a:r>
              <a:rPr lang="en-US" altLang="ko-KR"/>
              <a:t> </a:t>
            </a:r>
            <a:r>
              <a:rPr lang="ko-KR" altLang="en-US"/>
              <a:t>까지 배우도록하겠습니다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347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미리보기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57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pic>
        <p:nvPicPr>
          <p:cNvPr id="1026" name="Picture 2" descr="GitHub - puppeteer/puppeteer: Headless Chrome Node.js API">
            <a:extLst>
              <a:ext uri="{FF2B5EF4-FFF2-40B4-BE49-F238E27FC236}">
                <a16:creationId xmlns:a16="http://schemas.microsoft.com/office/drawing/2014/main" id="{E50E1956-8626-E36E-F54F-C91D81B3F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75" y="1687080"/>
            <a:ext cx="27622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2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미리보기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70807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-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검색어책 추천 받기 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생각나는 검색어를 입력해보세요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!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책을 추천해 줄거예요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!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747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922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크롤링이란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00571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(Crawling)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은 웹 콘텐츠를 검색하고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해당 콘텐츠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이미지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텍스트 등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)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추출하는 행위입니다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18517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205016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77007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크롤링은 통신 프로토콜을 활용한 콘텐츠 수집 방식입니다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기술적으로는 정상적인 콘텐츠 요청과 특별히 다르지않습니다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2B22F9-3EA5-DCA1-CB23-ADB1E8A02EAA}"/>
              </a:ext>
            </a:extLst>
          </p:cNvPr>
          <p:cNvSpPr txBox="1"/>
          <p:nvPr/>
        </p:nvSpPr>
        <p:spPr>
          <a:xfrm>
            <a:off x="6724006" y="6048573"/>
            <a:ext cx="4629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통신 프로토콜 </a:t>
            </a:r>
            <a:r>
              <a:rPr lang="en-US" altLang="ko-KR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: </a:t>
            </a:r>
            <a:r>
              <a:rPr lang="ko-KR" altLang="en-US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컴퓨터 사이에서 메시지를 주고 받는 규칙 체계</a:t>
            </a:r>
            <a:endParaRPr lang="en-US" altLang="ko-KR" sz="1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746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517075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공개된 자료에서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특정한 이용자만이 접근하기를 원한다면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서비스 제공자는 이에 대한 기술적 보호조치가 필요합니다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3974991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16253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각 사이트의 특정 루트에서 규칙을 살펴야합니다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548807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71625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각 사이트의 특정 루트에서 규칙을 살펴야합니다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1914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/robots.txt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통하여 규칙을 확인할 수 있습니다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ex) https://www.google.com/robots.txt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526302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807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/robots.txt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6595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robots.txt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는 웹사이트에서 웹 크롤러 같은 로봇들이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접근을 제어하기 위한 규약입니다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57E02A-369D-9ACA-E474-1672C1EC2EEE}"/>
              </a:ext>
            </a:extLst>
          </p:cNvPr>
          <p:cNvSpPr txBox="1"/>
          <p:nvPr/>
        </p:nvSpPr>
        <p:spPr>
          <a:xfrm>
            <a:off x="3240000" y="3811909"/>
            <a:ext cx="564128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규칙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User-agent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규칙이 적용되는 크롤러 식별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Allow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크롤링할 수 있는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URL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경로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Disallow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크롤링할 수 없는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URL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경로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2668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F4806D0-5A1B-DB21-41E1-1500537FE302}"/>
              </a:ext>
            </a:extLst>
          </p:cNvPr>
          <p:cNvGrpSpPr/>
          <p:nvPr/>
        </p:nvGrpSpPr>
        <p:grpSpPr>
          <a:xfrm>
            <a:off x="4565074" y="1438208"/>
            <a:ext cx="6788726" cy="4628409"/>
            <a:chOff x="4322618" y="1375227"/>
            <a:chExt cx="6788726" cy="4628409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105C3DC-C534-809D-A410-3AA36775CE7B}"/>
                </a:ext>
              </a:extLst>
            </p:cNvPr>
            <p:cNvGrpSpPr/>
            <p:nvPr/>
          </p:nvGrpSpPr>
          <p:grpSpPr>
            <a:xfrm>
              <a:off x="4750760" y="1530620"/>
              <a:ext cx="5834532" cy="4193231"/>
              <a:chOff x="2118396" y="1408128"/>
              <a:chExt cx="5834532" cy="4193231"/>
            </a:xfrm>
          </p:grpSpPr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DBD23D8-0A4D-2355-D236-689046F158B5}"/>
                  </a:ext>
                </a:extLst>
              </p:cNvPr>
              <p:cNvGrpSpPr/>
              <p:nvPr/>
            </p:nvGrpSpPr>
            <p:grpSpPr>
              <a:xfrm>
                <a:off x="2118396" y="1408128"/>
                <a:ext cx="5794285" cy="1190179"/>
                <a:chOff x="2118398" y="1408128"/>
                <a:chExt cx="5794285" cy="1190179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F704C337-AF44-1D3F-67DF-7341D92E4AB7}"/>
                    </a:ext>
                  </a:extLst>
                </p:cNvPr>
                <p:cNvSpPr/>
                <p:nvPr/>
              </p:nvSpPr>
              <p:spPr>
                <a:xfrm>
                  <a:off x="5899163" y="1408128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E45CC04-3578-F8FB-F7B3-13943AC2EFDA}"/>
                    </a:ext>
                  </a:extLst>
                </p:cNvPr>
                <p:cNvSpPr txBox="1"/>
                <p:nvPr/>
              </p:nvSpPr>
              <p:spPr>
                <a:xfrm>
                  <a:off x="6066590" y="1812573"/>
                  <a:ext cx="16786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웹 사이트 방문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9FDAA5F-4D24-0215-39A3-C9C3D683C6D0}"/>
                    </a:ext>
                  </a:extLst>
                </p:cNvPr>
                <p:cNvSpPr txBox="1"/>
                <p:nvPr/>
              </p:nvSpPr>
              <p:spPr>
                <a:xfrm>
                  <a:off x="2118398" y="1751018"/>
                  <a:ext cx="1345240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웹 크롤러</a:t>
                  </a:r>
                  <a:endParaRPr lang="en-US" altLang="ko-KR" sz="24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7628BEF2-0321-C3F8-AECE-61CABB995B98}"/>
                  </a:ext>
                </a:extLst>
              </p:cNvPr>
              <p:cNvGrpSpPr/>
              <p:nvPr/>
            </p:nvGrpSpPr>
            <p:grpSpPr>
              <a:xfrm>
                <a:off x="5899163" y="2908082"/>
                <a:ext cx="2013520" cy="1190179"/>
                <a:chOff x="5899163" y="3204696"/>
                <a:chExt cx="2013520" cy="1190179"/>
              </a:xfrm>
            </p:grpSpPr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1D7BAFF3-DE8C-790A-EA49-A760E0A44B48}"/>
                    </a:ext>
                  </a:extLst>
                </p:cNvPr>
                <p:cNvSpPr/>
                <p:nvPr/>
              </p:nvSpPr>
              <p:spPr>
                <a:xfrm>
                  <a:off x="5899163" y="3204696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13E78EC-F905-5EE4-C240-20F4BD1EE970}"/>
                    </a:ext>
                  </a:extLst>
                </p:cNvPr>
                <p:cNvSpPr txBox="1"/>
                <p:nvPr/>
              </p:nvSpPr>
              <p:spPr>
                <a:xfrm>
                  <a:off x="6103458" y="3606311"/>
                  <a:ext cx="160492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데이터 인덱싱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C2D3568A-D952-7C77-B047-C7591D4D96FB}"/>
                  </a:ext>
                </a:extLst>
              </p:cNvPr>
              <p:cNvGrpSpPr/>
              <p:nvPr/>
            </p:nvGrpSpPr>
            <p:grpSpPr>
              <a:xfrm>
                <a:off x="5899161" y="4411180"/>
                <a:ext cx="2053767" cy="1190179"/>
                <a:chOff x="5899163" y="4408036"/>
                <a:chExt cx="2053767" cy="1190179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884E6033-2E98-1F45-165C-8BE962903B1E}"/>
                    </a:ext>
                  </a:extLst>
                </p:cNvPr>
                <p:cNvSpPr/>
                <p:nvPr/>
              </p:nvSpPr>
              <p:spPr>
                <a:xfrm>
                  <a:off x="5899163" y="4408036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0254E0-6B3A-575E-99DB-8D2EB62740C2}"/>
                    </a:ext>
                  </a:extLst>
                </p:cNvPr>
                <p:cNvSpPr txBox="1"/>
                <p:nvPr/>
              </p:nvSpPr>
              <p:spPr>
                <a:xfrm>
                  <a:off x="5899163" y="4808544"/>
                  <a:ext cx="205376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데이터베이스 저장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</p:grp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28C5398-C648-5B90-94FD-7903BF7BBAD4}"/>
                </a:ext>
              </a:extLst>
            </p:cNvPr>
            <p:cNvSpPr/>
            <p:nvPr/>
          </p:nvSpPr>
          <p:spPr>
            <a:xfrm>
              <a:off x="4322618" y="1375227"/>
              <a:ext cx="6788726" cy="4628409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2551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</TotalTime>
  <Words>496</Words>
  <Application>Microsoft Office PowerPoint</Application>
  <PresentationFormat>와이드스크린</PresentationFormat>
  <Paragraphs>128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KoPubWorld돋움체_Pro Bold</vt:lpstr>
      <vt:lpstr>Arial</vt:lpstr>
      <vt:lpstr>맑은 고딕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8</cp:revision>
  <dcterms:created xsi:type="dcterms:W3CDTF">2022-03-27T00:48:58Z</dcterms:created>
  <dcterms:modified xsi:type="dcterms:W3CDTF">2022-08-22T13:09:10Z</dcterms:modified>
</cp:coreProperties>
</file>

<file path=docProps/thumbnail.jpeg>
</file>